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74" r:id="rId3"/>
    <p:sldId id="294" r:id="rId4"/>
    <p:sldId id="299" r:id="rId5"/>
    <p:sldId id="297" r:id="rId6"/>
    <p:sldId id="295" r:id="rId7"/>
    <p:sldId id="301" r:id="rId8"/>
    <p:sldId id="348" r:id="rId9"/>
    <p:sldId id="349" r:id="rId10"/>
    <p:sldId id="350" r:id="rId11"/>
    <p:sldId id="351" r:id="rId12"/>
    <p:sldId id="352" r:id="rId13"/>
    <p:sldId id="302" r:id="rId14"/>
    <p:sldId id="353" r:id="rId15"/>
    <p:sldId id="354" r:id="rId16"/>
    <p:sldId id="355" r:id="rId17"/>
    <p:sldId id="356" r:id="rId18"/>
    <p:sldId id="304" r:id="rId19"/>
    <p:sldId id="357" r:id="rId20"/>
    <p:sldId id="358" r:id="rId21"/>
    <p:sldId id="305" r:id="rId22"/>
    <p:sldId id="272" r:id="rId23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>
          <p15:clr>
            <a:srgbClr val="A4A3A4"/>
          </p15:clr>
        </p15:guide>
        <p15:guide id="2" orient="horz" pos="169">
          <p15:clr>
            <a:srgbClr val="A4A3A4"/>
          </p15:clr>
        </p15:guide>
        <p15:guide id="3" orient="horz" pos="365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845">
          <p15:clr>
            <a:srgbClr val="A4A3A4"/>
          </p15:clr>
        </p15:guide>
        <p15:guide id="6" orient="horz" pos="1711">
          <p15:clr>
            <a:srgbClr val="A4A3A4"/>
          </p15:clr>
        </p15:guide>
        <p15:guide id="7" orient="horz" pos="2305">
          <p15:clr>
            <a:srgbClr val="A4A3A4"/>
          </p15:clr>
        </p15:guide>
        <p15:guide id="8" pos="2880">
          <p15:clr>
            <a:srgbClr val="A4A3A4"/>
          </p15:clr>
        </p15:guide>
        <p15:guide id="9" pos="204">
          <p15:clr>
            <a:srgbClr val="A4A3A4"/>
          </p15:clr>
        </p15:guide>
        <p15:guide id="10" pos="2840">
          <p15:clr>
            <a:srgbClr val="A4A3A4"/>
          </p15:clr>
        </p15:guide>
        <p15:guide id="11" pos="3152">
          <p15:clr>
            <a:srgbClr val="A4A3A4"/>
          </p15:clr>
        </p15:guide>
        <p15:guide id="12" pos="5534">
          <p15:clr>
            <a:srgbClr val="A4A3A4"/>
          </p15:clr>
        </p15:guide>
        <p15:guide id="13" pos="5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0" autoAdjust="0"/>
  </p:normalViewPr>
  <p:slideViewPr>
    <p:cSldViewPr showGuides="1">
      <p:cViewPr varScale="1">
        <p:scale>
          <a:sx n="145" d="100"/>
          <a:sy n="145" d="100"/>
        </p:scale>
        <p:origin x="633" y="84"/>
      </p:cViewPr>
      <p:guideLst>
        <p:guide orient="horz" pos="531"/>
        <p:guide orient="horz" pos="169"/>
        <p:guide orient="horz" pos="365"/>
        <p:guide orient="horz" pos="1620"/>
        <p:guide orient="horz" pos="2845"/>
        <p:guide orient="horz" pos="1711"/>
        <p:guide orient="horz" pos="2305"/>
        <p:guide pos="2880"/>
        <p:guide pos="204"/>
        <p:guide pos="2840"/>
        <p:guide pos="3152"/>
        <p:guide pos="5534"/>
        <p:guide pos="5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78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D811527-05C3-1EC7-A288-5EEDE1AF37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CEB1D6-FFD5-3517-4D99-23969A9A9C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3A6F3-C1D4-4877-B527-908CA05A1407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C06FF8-77F9-BCD1-01B6-1ADD02FA80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E2B1C4-87D5-FC99-DC7D-4B26296B5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5651-42C9-4F5C-928F-255EE96272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030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29E4F-60A2-457B-A257-CCD435884D3B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D4DD-ECBB-4173-9D17-ABF69C993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56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0" y="632460"/>
            <a:ext cx="9144790" cy="451962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381505"/>
            <a:ext cx="4576290" cy="2430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5688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0026" y="1491630"/>
            <a:ext cx="4211974" cy="1073371"/>
          </a:xfrm>
        </p:spPr>
        <p:txBody>
          <a:bodyPr lIns="0" bIns="0" anchor="b">
            <a:noAutofit/>
          </a:bodyPr>
          <a:lstStyle>
            <a:lvl1pPr algn="l">
              <a:defRPr lang="fr-FR" sz="2800" b="1" kern="1200" cap="all" dirty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0364" y="2596505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023" y="3147814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A11C8FE-B627-4DFA-8C46-5DBAC1E0F591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62000"/>
            <a:ext cx="112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15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648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TITRE SEUL »</a:t>
            </a:r>
          </a:p>
        </p:txBody>
      </p:sp>
    </p:spTree>
    <p:extLst>
      <p:ext uri="{BB962C8B-B14F-4D97-AF65-F5344CB8AC3E}">
        <p14:creationId xmlns:p14="http://schemas.microsoft.com/office/powerpoint/2010/main" val="33108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sue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0" y="842962"/>
            <a:ext cx="450342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5004048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227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395536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4572000" y="842962"/>
            <a:ext cx="457200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68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20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60026" y="3435846"/>
            <a:ext cx="4211974" cy="587317"/>
          </a:xfrm>
        </p:spPr>
        <p:txBody>
          <a:bodyPr lIns="0" bIns="0" anchor="b">
            <a:noAutofit/>
          </a:bodyPr>
          <a:lstStyle>
            <a:lvl1pPr algn="l">
              <a:defRPr lang="fr-FR" sz="2000" b="1" kern="1200" cap="all" dirty="0">
                <a:solidFill>
                  <a:srgbClr val="E6142D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360363" y="4125446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2000" kern="1200" cap="all" dirty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418" y="4659313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lang="fr-FR" sz="1100" kern="1200" dirty="0" smtClean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</a:lstStyle>
          <a:p>
            <a:fld id="{22BE8DC2-28AE-4F96-8947-3E4155493BDA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DE FIN POUR L’IMPRESSION »</a:t>
            </a:r>
          </a:p>
        </p:txBody>
      </p:sp>
    </p:spTree>
    <p:extLst>
      <p:ext uri="{BB962C8B-B14F-4D97-AF65-F5344CB8AC3E}">
        <p14:creationId xmlns:p14="http://schemas.microsoft.com/office/powerpoint/2010/main" val="19405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7163" y="1851670"/>
            <a:ext cx="5652078" cy="857250"/>
          </a:xfrm>
        </p:spPr>
        <p:txBody>
          <a:bodyPr lIns="0" rIns="0" anchor="b"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fr-FR" sz="4000" b="1" kern="1200" cap="all" baseline="0" dirty="0" smtClean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Titre présentation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23528" y="2709542"/>
            <a:ext cx="5652137" cy="814268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3200" kern="1200" cap="all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 de la présentation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23850" y="3654222"/>
            <a:ext cx="4211582" cy="184666"/>
          </a:xfrm>
        </p:spPr>
        <p:txBody>
          <a:bodyPr wrap="square" lIns="0" tIns="0" bIns="0">
            <a:noAutofit/>
          </a:bodyPr>
          <a:lstStyle>
            <a:lvl1pPr marL="0" algn="l" defTabSz="914400" rtl="0" eaLnBrk="1" latinLnBrk="0" hangingPunct="1">
              <a:lnSpc>
                <a:spcPct val="130000"/>
              </a:lnSpc>
              <a:defRPr lang="fr-FR" sz="2000" kern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fld id="{70D40F0F-61AC-4266-9143-4508FB3F6C48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6" name="Image 5" descr="Sciences Po, School of Public Affairs (logo). 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1400000" cy="360000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TITRE POUR L’AFFICHAGE ECRAN »</a:t>
            </a:r>
          </a:p>
        </p:txBody>
      </p:sp>
    </p:spTree>
    <p:extLst>
      <p:ext uri="{BB962C8B-B14F-4D97-AF65-F5344CB8AC3E}">
        <p14:creationId xmlns:p14="http://schemas.microsoft.com/office/powerpoint/2010/main" val="6906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324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Lecture 1 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17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450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323850" y="1234440"/>
            <a:ext cx="8424863" cy="3361373"/>
          </a:xfrm>
        </p:spPr>
        <p:txBody>
          <a:bodyPr/>
          <a:lstStyle>
            <a:lvl1pPr marL="450000" indent="0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900000" indent="-285750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‒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</a:t>
            </a:r>
            <a:r>
              <a:rPr lang="fr-FR" baseline="0" dirty="0"/>
              <a:t> « </a:t>
            </a:r>
            <a:r>
              <a:rPr lang="fr-FR" dirty="0"/>
              <a:t>TITRE ET CONTENU »</a:t>
            </a:r>
          </a:p>
        </p:txBody>
      </p:sp>
    </p:spTree>
    <p:extLst>
      <p:ext uri="{BB962C8B-B14F-4D97-AF65-F5344CB8AC3E}">
        <p14:creationId xmlns:p14="http://schemas.microsoft.com/office/powerpoint/2010/main" val="31476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0" y="842962"/>
            <a:ext cx="450342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21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5004048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3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VISUEL ET TEXTE »</a:t>
            </a:r>
          </a:p>
        </p:txBody>
      </p:sp>
    </p:spTree>
    <p:extLst>
      <p:ext uri="{BB962C8B-B14F-4D97-AF65-F5344CB8AC3E}">
        <p14:creationId xmlns:p14="http://schemas.microsoft.com/office/powerpoint/2010/main" val="34360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3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4572000" y="842962"/>
            <a:ext cx="457200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395536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TEXTE ET VISUEL »</a:t>
            </a:r>
          </a:p>
        </p:txBody>
      </p:sp>
    </p:spTree>
    <p:extLst>
      <p:ext uri="{BB962C8B-B14F-4D97-AF65-F5344CB8AC3E}">
        <p14:creationId xmlns:p14="http://schemas.microsoft.com/office/powerpoint/2010/main" val="226710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s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360026" y="3435846"/>
            <a:ext cx="4211974" cy="587317"/>
          </a:xfrm>
        </p:spPr>
        <p:txBody>
          <a:bodyPr lIns="0" bIns="0" anchor="b">
            <a:noAutofit/>
          </a:bodyPr>
          <a:lstStyle>
            <a:lvl1pPr algn="l">
              <a:defRPr lang="fr-FR" sz="2000" b="1" kern="1200" cap="all" dirty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360363" y="4125446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2000" kern="1200" cap="all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418" y="4659313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lang="fr-FR" sz="11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fld id="{22BE8DC2-28AE-4F96-8947-3E4155493BDA}" type="datetime1">
              <a:rPr lang="fr-FR" smtClean="0"/>
              <a:pPr/>
              <a:t>03/12/2024</a:t>
            </a:fld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DE FIN POUR AFFICHAGE ECRAN »</a:t>
            </a:r>
          </a:p>
        </p:txBody>
      </p:sp>
    </p:spTree>
    <p:extLst>
      <p:ext uri="{BB962C8B-B14F-4D97-AF65-F5344CB8AC3E}">
        <p14:creationId xmlns:p14="http://schemas.microsoft.com/office/powerpoint/2010/main" val="39576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7163" y="1851670"/>
            <a:ext cx="5652078" cy="857250"/>
          </a:xfrm>
        </p:spPr>
        <p:txBody>
          <a:bodyPr lIns="0" rIns="0" anchor="b"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fr-FR" sz="4000" b="1" kern="1200" cap="all" baseline="0" dirty="0" smtClean="0">
                <a:solidFill>
                  <a:srgbClr val="E6142D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Titre présentation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23850" y="2715831"/>
            <a:ext cx="5652137" cy="814268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3200" kern="1200" cap="all" dirty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 de la présentation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23850" y="3654222"/>
            <a:ext cx="4211582" cy="184666"/>
          </a:xfrm>
        </p:spPr>
        <p:txBody>
          <a:bodyPr wrap="square" lIns="0" tIns="0" bIns="0">
            <a:noAutofit/>
          </a:bodyPr>
          <a:lstStyle>
            <a:lvl1pPr marL="0" algn="l" defTabSz="914400" rtl="0" eaLnBrk="1" latinLnBrk="0" hangingPunct="1">
              <a:lnSpc>
                <a:spcPct val="130000"/>
              </a:lnSpc>
              <a:defRPr lang="fr-FR" sz="2000" kern="1200" smtClean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</a:lstStyle>
          <a:p>
            <a:fld id="{70D40F0F-61AC-4266-9143-4508FB3F6C48}" type="datetime1">
              <a:rPr lang="fr-FR" smtClean="0"/>
              <a:pPr/>
              <a:t>03/12/2024</a:t>
            </a:fld>
            <a:endParaRPr lang="fr-FR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TITRE POUR</a:t>
            </a:r>
            <a:r>
              <a:rPr lang="fr-FR" baseline="0" dirty="0"/>
              <a:t> L’IMPRESSION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2363" y="4785996"/>
            <a:ext cx="2133600" cy="27384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8FBC93E-3707-4A21-892E-1BE3E436B7C7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Lecture 1</a:t>
            </a:r>
          </a:p>
        </p:txBody>
      </p:sp>
      <p:sp>
        <p:nvSpPr>
          <p:cNvPr id="18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16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450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323850" y="1234440"/>
            <a:ext cx="8424863" cy="3361373"/>
          </a:xfrm>
        </p:spPr>
        <p:txBody>
          <a:bodyPr/>
          <a:lstStyle>
            <a:lvl1pPr marL="450000" indent="0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900000" indent="-285750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‒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2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BFF4A4-407A-4FE9-A32C-FD93421CAF43}" type="datetime1">
              <a:rPr lang="fr-FR" smtClean="0"/>
              <a:pPr/>
              <a:t>03/12/2024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294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0" r:id="rId3"/>
    <p:sldLayoutId id="2147483652" r:id="rId4"/>
    <p:sldLayoutId id="2147483684" r:id="rId5"/>
    <p:sldLayoutId id="2147483655" r:id="rId6"/>
    <p:sldLayoutId id="214748365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263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E6142D"/>
        </a:buClr>
        <a:buFontTx/>
        <a:buNone/>
        <a:defRPr sz="2000" kern="1200">
          <a:solidFill>
            <a:srgbClr val="E614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25"/>
        </a:spcAft>
        <a:buClr>
          <a:srgbClr val="E6142D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E6142D"/>
        </a:buClr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914D4A-5AF8-4866-98A3-ABAE339B15D5}" type="datetime1">
              <a:rPr lang="fr-FR" smtClean="0"/>
              <a:pPr/>
              <a:t>03/12/2024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9ECA4A-80D9-403B-88C8-F0AF70AE8B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158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1" r:id="rId2"/>
    <p:sldLayoutId id="2147483682" r:id="rId3"/>
    <p:sldLayoutId id="2147483683" r:id="rId4"/>
    <p:sldLayoutId id="2147483685" r:id="rId5"/>
    <p:sldLayoutId id="2147483678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449263" algn="l" defTabSz="914400" rtl="0" eaLnBrk="1" latinLnBrk="0" hangingPunct="1">
        <a:lnSpc>
          <a:spcPct val="110000"/>
        </a:lnSpc>
        <a:spcBef>
          <a:spcPts val="0"/>
        </a:spcBef>
        <a:buClr>
          <a:srgbClr val="E6142D"/>
        </a:buClr>
        <a:buFontTx/>
        <a:buNone/>
        <a:defRPr sz="2000" kern="1200">
          <a:solidFill>
            <a:srgbClr val="E614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Clr>
          <a:srgbClr val="E6142D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buClr>
          <a:srgbClr val="E6142D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torage.googleapis.com/prd-blogs/2019/10/884876c4-jnicholsonshinning.png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4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Economics</a:t>
            </a:r>
            <a:r>
              <a:rPr lang="fr-FR" dirty="0"/>
              <a:t> of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/>
              <a:t>data protection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6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Economics of digital markets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Patrick Waelbroeck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A3A5-1B1B-454A-9803-1495DD80888C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3" name="Image 1">
            <a:extLst>
              <a:ext uri="{FF2B5EF4-FFF2-40B4-BE49-F238E27FC236}">
                <a16:creationId xmlns:a16="http://schemas.microsoft.com/office/drawing/2014/main" id="{6A1F8B70-E617-68F7-6676-F2729E6F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58825"/>
            <a:ext cx="3805237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0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Economics of digital markets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Patrick Waelbroeck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A3A5-1B1B-454A-9803-1495DD80888C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86ED596A-4BE9-403D-9E9A-4036A4FE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627534"/>
            <a:ext cx="47672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5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Privacy in context vs. Big data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H. </a:t>
            </a:r>
            <a:r>
              <a:rPr lang="en-US" dirty="0" err="1"/>
              <a:t>Nissenbaum</a:t>
            </a:r>
            <a:r>
              <a:rPr lang="en-US" dirty="0"/>
              <a:t>: what is acceptable depends on </a:t>
            </a:r>
            <a:r>
              <a:rPr lang="fr-FR" dirty="0" err="1"/>
              <a:t>context</a:t>
            </a:r>
            <a:r>
              <a:rPr lang="fr-FR" dirty="0"/>
              <a:t>, communication </a:t>
            </a:r>
            <a:r>
              <a:rPr lang="fr-FR" dirty="0" err="1"/>
              <a:t>norms</a:t>
            </a:r>
            <a:r>
              <a:rPr lang="fr-FR" dirty="0"/>
              <a:t> (culture, group, etc.)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AI and big data</a:t>
            </a:r>
          </a:p>
          <a:p>
            <a:pPr lvl="2"/>
            <a:r>
              <a:rPr lang="en-US" dirty="0"/>
              <a:t>De-contextualize</a:t>
            </a:r>
          </a:p>
          <a:p>
            <a:pPr lvl="2"/>
            <a:r>
              <a:rPr lang="en-US" dirty="0"/>
              <a:t>Possible to re-identify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Happy?</a:t>
            </a:r>
          </a:p>
        </p:txBody>
      </p:sp>
      <p:pic>
        <p:nvPicPr>
          <p:cNvPr id="7" name="Image 5">
            <a:hlinkClick r:id="rId2"/>
            <a:extLst>
              <a:ext uri="{FF2B5EF4-FFF2-40B4-BE49-F238E27FC236}">
                <a16:creationId xmlns:a16="http://schemas.microsoft.com/office/drawing/2014/main" id="{BAD6D9B9-3838-942E-1E47-FFD36974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9622"/>
            <a:ext cx="51435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2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Fear or surprise</a:t>
            </a: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A974CB16-5147-ADF2-AF29-1E8F5D7A6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2" y="1308498"/>
            <a:ext cx="8534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8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 big data </a:t>
            </a:r>
            <a:r>
              <a:rPr lang="fr-FR" dirty="0" err="1"/>
              <a:t>phrenology</a:t>
            </a:r>
            <a:r>
              <a:rPr lang="fr-FR" dirty="0"/>
              <a:t>?</a:t>
            </a: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B34F4B3C-16A8-449A-5202-E0423968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00786"/>
            <a:ext cx="3049905" cy="35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 big data </a:t>
            </a:r>
            <a:r>
              <a:rPr lang="fr-FR" dirty="0" err="1"/>
              <a:t>phrenology</a:t>
            </a:r>
            <a:r>
              <a:rPr lang="fr-FR" dirty="0"/>
              <a:t>? (</a:t>
            </a:r>
            <a:r>
              <a:rPr lang="fr-FR" dirty="0" err="1"/>
              <a:t>cont</a:t>
            </a:r>
            <a:r>
              <a:rPr lang="fr-FR" dirty="0"/>
              <a:t>.)</a:t>
            </a:r>
          </a:p>
        </p:txBody>
      </p:sp>
      <p:pic>
        <p:nvPicPr>
          <p:cNvPr id="29700" name="Image 2">
            <a:extLst>
              <a:ext uri="{FF2B5EF4-FFF2-40B4-BE49-F238E27FC236}">
                <a16:creationId xmlns:a16="http://schemas.microsoft.com/office/drawing/2014/main" id="{838CCD60-7B0C-81DE-9A05-CADB757B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06408"/>
            <a:ext cx="3571875" cy="359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0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externalities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Identity theft</a:t>
            </a:r>
          </a:p>
          <a:p>
            <a:pPr lvl="1"/>
            <a:r>
              <a:rPr lang="en-US" dirty="0"/>
              <a:t>Hacks</a:t>
            </a:r>
          </a:p>
          <a:p>
            <a:pPr lvl="1"/>
            <a:r>
              <a:rPr lang="en-US" dirty="0"/>
              <a:t>Harassment</a:t>
            </a:r>
          </a:p>
          <a:p>
            <a:pPr lvl="1"/>
            <a:r>
              <a:rPr lang="en-US" dirty="0"/>
              <a:t>Blackmail</a:t>
            </a:r>
          </a:p>
          <a:p>
            <a:pPr lvl="1"/>
            <a:r>
              <a:rPr lang="en-US" dirty="0"/>
              <a:t>Spam</a:t>
            </a:r>
          </a:p>
          <a:p>
            <a:pPr lvl="1"/>
            <a:r>
              <a:rPr lang="en-US" dirty="0"/>
              <a:t>Business secrecy</a:t>
            </a:r>
          </a:p>
          <a:p>
            <a:pPr lvl="1"/>
            <a:r>
              <a:rPr lang="en-US" dirty="0"/>
              <a:t>Ethics (e.g. Target)</a:t>
            </a:r>
          </a:p>
          <a:p>
            <a:pPr lvl="1"/>
            <a:r>
              <a:rPr lang="en-US" dirty="0"/>
              <a:t>Price discrimination and targeting</a:t>
            </a:r>
            <a:endParaRPr lang="fr-F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Hacks, </a:t>
            </a:r>
            <a:r>
              <a:rPr lang="fr-FR" dirty="0" err="1"/>
              <a:t>blackmail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A08BD7-E6A6-6D26-636E-016501FA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89" y="1320857"/>
            <a:ext cx="2668211" cy="35254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8573C2-E406-28C6-36C4-BA798E21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864617"/>
            <a:ext cx="2689642" cy="41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Target </a:t>
            </a:r>
            <a:r>
              <a:rPr lang="fr-FR" altLang="en-US" sz="2400" dirty="0" err="1">
                <a:solidFill>
                  <a:srgbClr val="CC3300"/>
                </a:solidFill>
                <a:latin typeface="Verdana" panose="020B0604030504040204" pitchFamily="34" charset="0"/>
              </a:rPr>
              <a:t>pregnancy</a:t>
            </a:r>
            <a:r>
              <a:rPr lang="fr-FR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 coupons</a:t>
            </a:r>
            <a:endParaRPr lang="fr-FR" dirty="0"/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621CDE93-190E-FDA5-1969-00B7F72A51DD}"/>
              </a:ext>
            </a:extLst>
          </p:cNvPr>
          <p:cNvSpPr txBox="1">
            <a:spLocks/>
          </p:cNvSpPr>
          <p:nvPr/>
        </p:nvSpPr>
        <p:spPr>
          <a:xfrm>
            <a:off x="323851" y="1234440"/>
            <a:ext cx="3672086" cy="3361373"/>
          </a:xfrm>
          <a:prstGeom prst="rect">
            <a:avLst/>
          </a:prstGeom>
        </p:spPr>
        <p:txBody>
          <a:bodyPr>
            <a:normAutofit/>
          </a:bodyPr>
          <a:lstStyle>
            <a:lvl1pPr marL="449263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142D"/>
              </a:buClr>
              <a:buFontTx/>
              <a:buNone/>
              <a:defRPr sz="2000" kern="1200">
                <a:solidFill>
                  <a:srgbClr val="E614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Clr>
                <a:srgbClr val="E6142D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Man receives coupons for pregnancy products in his mailbox</a:t>
            </a:r>
          </a:p>
          <a:p>
            <a:pPr lvl="1"/>
            <a:r>
              <a:rPr lang="en-US" dirty="0"/>
              <a:t>Complains at Target customer service</a:t>
            </a:r>
          </a:p>
          <a:p>
            <a:pPr lvl="1"/>
            <a:r>
              <a:rPr lang="en-US" dirty="0"/>
              <a:t>Finds out that her daughter was in fact pregnant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1DCB5-B59A-208D-41F3-1C780E0D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016" y="127560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data?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Are data the oil of the 21</a:t>
            </a:r>
            <a:r>
              <a:rPr lang="en-US" baseline="30000" dirty="0"/>
              <a:t>st</a:t>
            </a:r>
            <a:r>
              <a:rPr lang="en-US" dirty="0"/>
              <a:t> century?</a:t>
            </a:r>
          </a:p>
          <a:p>
            <a:pPr lvl="1"/>
            <a:r>
              <a:rPr lang="en-US" dirty="0"/>
              <a:t>Should you limit the amount of data about you on the Internet?</a:t>
            </a:r>
          </a:p>
          <a:p>
            <a:pPr lvl="1"/>
            <a:r>
              <a:rPr lang="en-US" dirty="0"/>
              <a:t>Privacy =  control over own data (in/out)</a:t>
            </a:r>
          </a:p>
          <a:p>
            <a:pPr lvl="1"/>
            <a:r>
              <a:rPr lang="en-US" dirty="0"/>
              <a:t>Problem: privacy is a fundamental right in the EU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Externalities</a:t>
            </a:r>
            <a:r>
              <a:rPr lang="fr-FR" dirty="0"/>
              <a:t> (</a:t>
            </a:r>
            <a:r>
              <a:rPr lang="fr-FR" dirty="0" err="1"/>
              <a:t>cont</a:t>
            </a:r>
            <a:r>
              <a:rPr lang="fr-FR" dirty="0"/>
              <a:t>.)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Group externalities:</a:t>
            </a:r>
          </a:p>
          <a:p>
            <a:pPr lvl="2"/>
            <a:r>
              <a:rPr lang="en-US" dirty="0"/>
              <a:t>DNA testing</a:t>
            </a:r>
          </a:p>
          <a:p>
            <a:pPr lvl="2"/>
            <a:r>
              <a:rPr lang="en-US" dirty="0"/>
              <a:t>Gmail</a:t>
            </a:r>
          </a:p>
          <a:p>
            <a:pPr lvl="2"/>
            <a:r>
              <a:rPr lang="en-US" dirty="0"/>
              <a:t>Social scoring</a:t>
            </a:r>
          </a:p>
          <a:p>
            <a:pPr lvl="1"/>
            <a:r>
              <a:rPr lang="en-US" dirty="0"/>
              <a:t>Externalities at the society level:</a:t>
            </a:r>
          </a:p>
          <a:p>
            <a:pPr lvl="2"/>
            <a:r>
              <a:rPr lang="en-US" dirty="0"/>
              <a:t>Fake news</a:t>
            </a:r>
          </a:p>
          <a:p>
            <a:pPr lvl="2"/>
            <a:r>
              <a:rPr lang="en-US" dirty="0"/>
              <a:t>Violent content</a:t>
            </a:r>
          </a:p>
          <a:p>
            <a:pPr lvl="2"/>
            <a:r>
              <a:rPr lang="en-US" dirty="0"/>
              <a:t>Polarization of opinions</a:t>
            </a:r>
          </a:p>
          <a:p>
            <a:pPr lvl="2"/>
            <a:r>
              <a:rPr lang="en-US" dirty="0"/>
              <a:t>Shortening of attention span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Subtitle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8DC2-28AE-4F96-8947-3E4155493BDA}" type="datetime1">
              <a:rPr lang="fr-FR" smtClean="0"/>
              <a:pPr/>
              <a:t>03/12/2024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Impossible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nothing</a:t>
            </a:r>
            <a:endParaRPr lang="fr-FR" dirty="0"/>
          </a:p>
        </p:txBody>
      </p:sp>
      <p:pic>
        <p:nvPicPr>
          <p:cNvPr id="10" name="Image 1">
            <a:extLst>
              <a:ext uri="{FF2B5EF4-FFF2-40B4-BE49-F238E27FC236}">
                <a16:creationId xmlns:a16="http://schemas.microsoft.com/office/drawing/2014/main" id="{33882588-E43E-876A-C329-097946D62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46765"/>
            <a:ext cx="2497836" cy="396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3">
            <a:extLst>
              <a:ext uri="{FF2B5EF4-FFF2-40B4-BE49-F238E27FC236}">
                <a16:creationId xmlns:a16="http://schemas.microsoft.com/office/drawing/2014/main" id="{68E6F6D1-8BBD-0940-52F3-2A9785A8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09" y="1545636"/>
            <a:ext cx="2393061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9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school</a:t>
            </a:r>
            <a:r>
              <a:rPr lang="fr-FR" dirty="0"/>
              <a:t> of </a:t>
            </a:r>
            <a:r>
              <a:rPr lang="fr-FR" dirty="0" err="1"/>
              <a:t>chicago</a:t>
            </a:r>
            <a:endParaRPr lang="fr-FR" dirty="0"/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60148395-9124-58CB-15D5-F25E36C056F9}"/>
              </a:ext>
            </a:extLst>
          </p:cNvPr>
          <p:cNvSpPr txBox="1">
            <a:spLocks/>
          </p:cNvSpPr>
          <p:nvPr/>
        </p:nvSpPr>
        <p:spPr>
          <a:xfrm>
            <a:off x="476250" y="1386840"/>
            <a:ext cx="8424863" cy="33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Clr>
                <a:srgbClr val="E6142D"/>
              </a:buClr>
              <a:buFontTx/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142D"/>
              </a:buClr>
              <a:buFont typeface="Arial" pitchFamily="34" charset="0"/>
              <a:buChar char="•"/>
              <a:tabLst>
                <a:tab pos="182563" algn="l"/>
              </a:tabLst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00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6142D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Privacy protection increases the cost of collecting information</a:t>
            </a:r>
          </a:p>
          <a:p>
            <a:pPr lvl="1"/>
            <a:r>
              <a:rPr lang="en-US" dirty="0"/>
              <a:t>This leads to economic inefficiencies (ill-informed decisions)</a:t>
            </a:r>
          </a:p>
          <a:p>
            <a:pPr lvl="1"/>
            <a:r>
              <a:rPr lang="en-US" dirty="0"/>
              <a:t>Example: financial lending in developing countries</a:t>
            </a:r>
          </a:p>
        </p:txBody>
      </p:sp>
    </p:spTree>
    <p:extLst>
      <p:ext uri="{BB962C8B-B14F-4D97-AF65-F5344CB8AC3E}">
        <p14:creationId xmlns:p14="http://schemas.microsoft.com/office/powerpoint/2010/main" val="3649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Economic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privacy</a:t>
            </a:r>
            <a:r>
              <a:rPr lang="fr-FR" dirty="0"/>
              <a:t> protection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“Nothing to hide”?</a:t>
            </a:r>
          </a:p>
          <a:p>
            <a:pPr lvl="2"/>
            <a:r>
              <a:rPr lang="en-US" dirty="0"/>
              <a:t>Biased automated processing</a:t>
            </a:r>
          </a:p>
          <a:p>
            <a:pPr lvl="2"/>
            <a:r>
              <a:rPr lang="en-US" dirty="0"/>
              <a:t>Negative externalities (individual, corporate group)</a:t>
            </a:r>
          </a:p>
          <a:p>
            <a:pPr lvl="2"/>
            <a:r>
              <a:rPr lang="en-US" dirty="0"/>
              <a:t>Loss of trust</a:t>
            </a:r>
          </a:p>
          <a:p>
            <a:pPr lvl="2"/>
            <a:r>
              <a:rPr lang="en-US" dirty="0"/>
              <a:t>Privacy and competition</a:t>
            </a:r>
          </a:p>
        </p:txBody>
      </p:sp>
    </p:spTree>
    <p:extLst>
      <p:ext uri="{BB962C8B-B14F-4D97-AF65-F5344CB8AC3E}">
        <p14:creationId xmlns:p14="http://schemas.microsoft.com/office/powerpoint/2010/main" val="786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03/12/2024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Algorithmic</a:t>
            </a:r>
            <a:r>
              <a:rPr lang="fr-FR" dirty="0"/>
              <a:t> </a:t>
            </a:r>
            <a:r>
              <a:rPr lang="fr-FR" dirty="0" err="1"/>
              <a:t>biases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Cognitive biases and biased models</a:t>
            </a:r>
          </a:p>
          <a:p>
            <a:pPr lvl="1"/>
            <a:r>
              <a:rPr lang="en-US" dirty="0"/>
              <a:t>Statistical biases</a:t>
            </a:r>
          </a:p>
          <a:p>
            <a:pPr lvl="1"/>
            <a:r>
              <a:rPr lang="en-US" dirty="0"/>
              <a:t>Economic biases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Economics of digital markets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Patrick Waelbroeck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A3A5-1B1B-454A-9803-1495DD80888C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5FF4FD77-EDEF-FF78-DDC5-6BDA3A8F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t="20470" r="31183" b="13577"/>
          <a:stretch>
            <a:fillRect/>
          </a:stretch>
        </p:blipFill>
        <p:spPr bwMode="auto">
          <a:xfrm>
            <a:off x="2505075" y="699542"/>
            <a:ext cx="413385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09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Economics of digital markets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Patrick Waelbroeck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A3A5-1B1B-454A-9803-1495DD80888C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498D5DD0-2B04-6307-0E91-6F800B4C3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t="38445" r="40039" b="31749"/>
          <a:stretch>
            <a:fillRect/>
          </a:stretch>
        </p:blipFill>
        <p:spPr bwMode="auto">
          <a:xfrm>
            <a:off x="766820" y="1152525"/>
            <a:ext cx="76835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6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Economics of digital markets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Patrick Waelbroeck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A3A5-1B1B-454A-9803-1495DD80888C}" type="datetime1">
              <a:rPr lang="fr-FR" smtClean="0"/>
              <a:t>03/12/2024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C99CB1-C721-3ED9-F126-63425D81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57" y="339502"/>
            <a:ext cx="68294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que pour affichage (&quot;screen&quot;) - ne pas impri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que pour impression (&quot;Print&quot;) - économie d'enc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Affichage à l'écran (16:9)</PresentationFormat>
  <Paragraphs>131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Arial Bold</vt:lpstr>
      <vt:lpstr>Calibri</vt:lpstr>
      <vt:lpstr>Verdana</vt:lpstr>
      <vt:lpstr>Wingdings</vt:lpstr>
      <vt:lpstr>Masque pour affichage ("screen") - ne pas imprimer</vt:lpstr>
      <vt:lpstr>Masque pour impression ("Print") - économie d'encre</vt:lpstr>
      <vt:lpstr>Lecture 4</vt:lpstr>
      <vt:lpstr>Why protect personal data?</vt:lpstr>
      <vt:lpstr>Impossible is nothing</vt:lpstr>
      <vt:lpstr>The school of chicago</vt:lpstr>
      <vt:lpstr>Economic analysis of privacy protection</vt:lpstr>
      <vt:lpstr>Algorithmic biases</vt:lpstr>
      <vt:lpstr>Economics of digital markets</vt:lpstr>
      <vt:lpstr>Economics of digital markets</vt:lpstr>
      <vt:lpstr>Economics of digital markets</vt:lpstr>
      <vt:lpstr>Economics of digital markets</vt:lpstr>
      <vt:lpstr>Economics of digital markets</vt:lpstr>
      <vt:lpstr>Privacy in context vs. Big data</vt:lpstr>
      <vt:lpstr>Happy?</vt:lpstr>
      <vt:lpstr>Fear or surprise</vt:lpstr>
      <vt:lpstr>Is big data phrenology?</vt:lpstr>
      <vt:lpstr>Is big data phrenology? (cont.)</vt:lpstr>
      <vt:lpstr>Individual Negative externalities</vt:lpstr>
      <vt:lpstr>Hacks, blackmail</vt:lpstr>
      <vt:lpstr>Target pregnancy coupons</vt:lpstr>
      <vt:lpstr>Externalities (cont.)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 presentation - Sciences Po School of Publics Affairs</dc:title>
  <dc:subject/>
  <dc:creator>Sciences Po</dc:creator>
  <cp:keywords/>
  <dc:description/>
  <cp:lastModifiedBy>Patrick Waelbroeck</cp:lastModifiedBy>
  <cp:revision>269</cp:revision>
  <dcterms:created xsi:type="dcterms:W3CDTF">2015-03-20T14:11:59Z</dcterms:created>
  <dcterms:modified xsi:type="dcterms:W3CDTF">2024-12-03T09:46:07Z</dcterms:modified>
  <cp:contentStatus/>
</cp:coreProperties>
</file>